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3" r:id="rId2"/>
  </p:sldIdLst>
  <p:sldSz cx="32918400" cy="21945600"/>
  <p:notesSz cx="6858000" cy="9144000"/>
  <p:defaultTextStyle>
    <a:defPPr>
      <a:defRPr lang="en-US"/>
    </a:defPPr>
    <a:lvl1pPr marL="0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1pPr>
    <a:lvl2pPr marL="1645514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2pPr>
    <a:lvl3pPr marL="3291024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3pPr>
    <a:lvl4pPr marL="4936539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4pPr>
    <a:lvl5pPr marL="6582049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5pPr>
    <a:lvl6pPr marL="8227563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6pPr>
    <a:lvl7pPr marL="9873077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7pPr>
    <a:lvl8pPr marL="11518591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8pPr>
    <a:lvl9pPr marL="13164102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clrMru>
    <a:srgbClr val="E8EEED"/>
    <a:srgbClr val="FFFFFF"/>
    <a:srgbClr val="D7DFE1"/>
    <a:srgbClr val="E7ECEE"/>
    <a:srgbClr val="D6DDE0"/>
    <a:srgbClr val="2B84D2"/>
    <a:srgbClr val="818181"/>
    <a:srgbClr val="1C2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2" autoAdjust="0"/>
    <p:restoredTop sz="92177" autoAdjust="0"/>
  </p:normalViewPr>
  <p:slideViewPr>
    <p:cSldViewPr snapToObjects="1">
      <p:cViewPr varScale="1">
        <p:scale>
          <a:sx n="60" d="100"/>
          <a:sy n="60" d="100"/>
        </p:scale>
        <p:origin x="-2640" y="-112"/>
      </p:cViewPr>
      <p:guideLst>
        <p:guide orient="horz" pos="13247"/>
        <p:guide pos="139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85992-2584-0D40-9F4F-6E4B59BEC887}" type="datetimeFigureOut">
              <a:rPr lang="en-US" smtClean="0"/>
              <a:t>6/3/15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33A41-3688-D149-9DB2-96496636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645514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3291024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4936539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6582049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8227563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9873077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11518591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13164102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3A41-3688-D149-9DB2-9649663650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3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6"/>
            <a:ext cx="27980640" cy="4704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45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6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2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1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0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8"/>
            <a:ext cx="7406640" cy="18724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8"/>
            <a:ext cx="21671280" cy="18724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8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1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14102081"/>
            <a:ext cx="27980640" cy="4358640"/>
          </a:xfrm>
        </p:spPr>
        <p:txBody>
          <a:bodyPr anchor="t"/>
          <a:lstStyle>
            <a:lvl1pPr algn="l">
              <a:defRPr sz="1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9301487"/>
            <a:ext cx="27980640" cy="4800598"/>
          </a:xfrm>
        </p:spPr>
        <p:txBody>
          <a:bodyPr anchor="b"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64551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3291024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3pPr>
            <a:lvl4pPr marL="4936539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4pPr>
            <a:lvl5pPr marL="6582049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5pPr>
            <a:lvl6pPr marL="8227563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6pPr>
            <a:lvl7pPr marL="9873077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7pPr>
            <a:lvl8pPr marL="11518591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8pPr>
            <a:lvl9pPr marL="13164102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6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5"/>
            <a:ext cx="14538960" cy="14483081"/>
          </a:xfrm>
        </p:spPr>
        <p:txBody>
          <a:bodyPr/>
          <a:lstStyle>
            <a:lvl1pPr>
              <a:defRPr sz="10100"/>
            </a:lvl1pPr>
            <a:lvl2pPr>
              <a:defRPr sz="87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5"/>
            <a:ext cx="14538960" cy="14483081"/>
          </a:xfrm>
        </p:spPr>
        <p:txBody>
          <a:bodyPr/>
          <a:lstStyle>
            <a:lvl1pPr>
              <a:defRPr sz="10100"/>
            </a:lvl1pPr>
            <a:lvl2pPr>
              <a:defRPr sz="87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7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700" b="1"/>
            </a:lvl1pPr>
            <a:lvl2pPr marL="1645514" indent="0">
              <a:buNone/>
              <a:defRPr sz="7200" b="1"/>
            </a:lvl2pPr>
            <a:lvl3pPr marL="3291024" indent="0">
              <a:buNone/>
              <a:defRPr sz="6400" b="1"/>
            </a:lvl3pPr>
            <a:lvl4pPr marL="4936539" indent="0">
              <a:buNone/>
              <a:defRPr sz="5800" b="1"/>
            </a:lvl4pPr>
            <a:lvl5pPr marL="6582049" indent="0">
              <a:buNone/>
              <a:defRPr sz="5800" b="1"/>
            </a:lvl5pPr>
            <a:lvl6pPr marL="8227563" indent="0">
              <a:buNone/>
              <a:defRPr sz="5800" b="1"/>
            </a:lvl6pPr>
            <a:lvl7pPr marL="9873077" indent="0">
              <a:buNone/>
              <a:defRPr sz="5800" b="1"/>
            </a:lvl7pPr>
            <a:lvl8pPr marL="11518591" indent="0">
              <a:buNone/>
              <a:defRPr sz="5800" b="1"/>
            </a:lvl8pPr>
            <a:lvl9pPr marL="13164102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700"/>
            </a:lvl1pPr>
            <a:lvl2pPr>
              <a:defRPr sz="72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6" y="4912362"/>
            <a:ext cx="14550391" cy="2047238"/>
          </a:xfrm>
        </p:spPr>
        <p:txBody>
          <a:bodyPr anchor="b"/>
          <a:lstStyle>
            <a:lvl1pPr marL="0" indent="0">
              <a:buNone/>
              <a:defRPr sz="8700" b="1"/>
            </a:lvl1pPr>
            <a:lvl2pPr marL="1645514" indent="0">
              <a:buNone/>
              <a:defRPr sz="7200" b="1"/>
            </a:lvl2pPr>
            <a:lvl3pPr marL="3291024" indent="0">
              <a:buNone/>
              <a:defRPr sz="6400" b="1"/>
            </a:lvl3pPr>
            <a:lvl4pPr marL="4936539" indent="0">
              <a:buNone/>
              <a:defRPr sz="5800" b="1"/>
            </a:lvl4pPr>
            <a:lvl5pPr marL="6582049" indent="0">
              <a:buNone/>
              <a:defRPr sz="5800" b="1"/>
            </a:lvl5pPr>
            <a:lvl6pPr marL="8227563" indent="0">
              <a:buNone/>
              <a:defRPr sz="5800" b="1"/>
            </a:lvl6pPr>
            <a:lvl7pPr marL="9873077" indent="0">
              <a:buNone/>
              <a:defRPr sz="5800" b="1"/>
            </a:lvl7pPr>
            <a:lvl8pPr marL="11518591" indent="0">
              <a:buNone/>
              <a:defRPr sz="5800" b="1"/>
            </a:lvl8pPr>
            <a:lvl9pPr marL="13164102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6" y="6959600"/>
            <a:ext cx="14550391" cy="12644122"/>
          </a:xfrm>
        </p:spPr>
        <p:txBody>
          <a:bodyPr/>
          <a:lstStyle>
            <a:lvl1pPr>
              <a:defRPr sz="8700"/>
            </a:lvl1pPr>
            <a:lvl2pPr>
              <a:defRPr sz="72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5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5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6" y="873760"/>
            <a:ext cx="10829926" cy="3718560"/>
          </a:xfr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1" y="873765"/>
            <a:ext cx="18402300" cy="18729962"/>
          </a:xfrm>
        </p:spPr>
        <p:txBody>
          <a:bodyPr/>
          <a:lstStyle>
            <a:lvl1pPr>
              <a:defRPr sz="11500"/>
            </a:lvl1pPr>
            <a:lvl2pPr>
              <a:defRPr sz="10100"/>
            </a:lvl2pPr>
            <a:lvl3pPr>
              <a:defRPr sz="87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6" y="4592325"/>
            <a:ext cx="10829926" cy="15011402"/>
          </a:xfrm>
        </p:spPr>
        <p:txBody>
          <a:bodyPr/>
          <a:lstStyle>
            <a:lvl1pPr marL="0" indent="0">
              <a:buNone/>
              <a:defRPr sz="5000"/>
            </a:lvl1pPr>
            <a:lvl2pPr marL="1645514" indent="0">
              <a:buNone/>
              <a:defRPr sz="4300"/>
            </a:lvl2pPr>
            <a:lvl3pPr marL="3291024" indent="0">
              <a:buNone/>
              <a:defRPr sz="3600"/>
            </a:lvl3pPr>
            <a:lvl4pPr marL="4936539" indent="0">
              <a:buNone/>
              <a:defRPr sz="3300"/>
            </a:lvl4pPr>
            <a:lvl5pPr marL="6582049" indent="0">
              <a:buNone/>
              <a:defRPr sz="3300"/>
            </a:lvl5pPr>
            <a:lvl6pPr marL="8227563" indent="0">
              <a:buNone/>
              <a:defRPr sz="3300"/>
            </a:lvl6pPr>
            <a:lvl7pPr marL="9873077" indent="0">
              <a:buNone/>
              <a:defRPr sz="3300"/>
            </a:lvl7pPr>
            <a:lvl8pPr marL="11518591" indent="0">
              <a:buNone/>
              <a:defRPr sz="3300"/>
            </a:lvl8pPr>
            <a:lvl9pPr marL="13164102" indent="0">
              <a:buNone/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5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500"/>
            </a:lvl1pPr>
            <a:lvl2pPr marL="1645514" indent="0">
              <a:buNone/>
              <a:defRPr sz="10100"/>
            </a:lvl2pPr>
            <a:lvl3pPr marL="3291024" indent="0">
              <a:buNone/>
              <a:defRPr sz="8700"/>
            </a:lvl3pPr>
            <a:lvl4pPr marL="4936539" indent="0">
              <a:buNone/>
              <a:defRPr sz="7200"/>
            </a:lvl4pPr>
            <a:lvl5pPr marL="6582049" indent="0">
              <a:buNone/>
              <a:defRPr sz="7200"/>
            </a:lvl5pPr>
            <a:lvl6pPr marL="8227563" indent="0">
              <a:buNone/>
              <a:defRPr sz="7200"/>
            </a:lvl6pPr>
            <a:lvl7pPr marL="9873077" indent="0">
              <a:buNone/>
              <a:defRPr sz="7200"/>
            </a:lvl7pPr>
            <a:lvl8pPr marL="11518591" indent="0">
              <a:buNone/>
              <a:defRPr sz="7200"/>
            </a:lvl8pPr>
            <a:lvl9pPr marL="13164102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5000"/>
            </a:lvl1pPr>
            <a:lvl2pPr marL="1645514" indent="0">
              <a:buNone/>
              <a:defRPr sz="4300"/>
            </a:lvl2pPr>
            <a:lvl3pPr marL="3291024" indent="0">
              <a:buNone/>
              <a:defRPr sz="3600"/>
            </a:lvl3pPr>
            <a:lvl4pPr marL="4936539" indent="0">
              <a:buNone/>
              <a:defRPr sz="3300"/>
            </a:lvl4pPr>
            <a:lvl5pPr marL="6582049" indent="0">
              <a:buNone/>
              <a:defRPr sz="3300"/>
            </a:lvl5pPr>
            <a:lvl6pPr marL="8227563" indent="0">
              <a:buNone/>
              <a:defRPr sz="3300"/>
            </a:lvl6pPr>
            <a:lvl7pPr marL="9873077" indent="0">
              <a:buNone/>
              <a:defRPr sz="3300"/>
            </a:lvl7pPr>
            <a:lvl8pPr marL="11518591" indent="0">
              <a:buNone/>
              <a:defRPr sz="3300"/>
            </a:lvl8pPr>
            <a:lvl9pPr marL="13164102" indent="0">
              <a:buNone/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29104" tIns="164551" rIns="329104" bIns="1645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5"/>
            <a:ext cx="29626560" cy="14483081"/>
          </a:xfrm>
          <a:prstGeom prst="rect">
            <a:avLst/>
          </a:prstGeom>
        </p:spPr>
        <p:txBody>
          <a:bodyPr vert="horz" lIns="329104" tIns="164551" rIns="329104" bIns="1645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5"/>
            <a:ext cx="7680960" cy="1168400"/>
          </a:xfrm>
          <a:prstGeom prst="rect">
            <a:avLst/>
          </a:prstGeom>
        </p:spPr>
        <p:txBody>
          <a:bodyPr vert="horz" lIns="329104" tIns="164551" rIns="329104" bIns="164551" rtlCol="0" anchor="ctr"/>
          <a:lstStyle>
            <a:lvl1pPr algn="l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5"/>
            <a:ext cx="10424160" cy="1168400"/>
          </a:xfrm>
          <a:prstGeom prst="rect">
            <a:avLst/>
          </a:prstGeom>
        </p:spPr>
        <p:txBody>
          <a:bodyPr vert="horz" lIns="329104" tIns="164551" rIns="329104" bIns="164551" rtlCol="0" anchor="ctr"/>
          <a:lstStyle>
            <a:lvl1pPr algn="ct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5"/>
            <a:ext cx="7680960" cy="1168400"/>
          </a:xfrm>
          <a:prstGeom prst="rect">
            <a:avLst/>
          </a:prstGeom>
        </p:spPr>
        <p:txBody>
          <a:bodyPr vert="horz" lIns="329104" tIns="164551" rIns="329104" bIns="164551" rtlCol="0" anchor="ctr"/>
          <a:lstStyle>
            <a:lvl1pPr algn="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45514" rtl="0" eaLnBrk="1" latinLnBrk="0" hangingPunct="1">
        <a:spcBef>
          <a:spcPct val="0"/>
        </a:spcBef>
        <a:buNone/>
        <a:defRPr sz="1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4133" indent="-1234133" algn="l" defTabSz="1645514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673959" indent="-1028446" algn="l" defTabSz="1645514" rtl="0" eaLnBrk="1" latinLnBrk="0" hangingPunct="1">
        <a:spcBef>
          <a:spcPct val="20000"/>
        </a:spcBef>
        <a:buFont typeface="Arial"/>
        <a:buChar char="–"/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3784" indent="-822755" algn="l" defTabSz="1645514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293" indent="-822755" algn="l" defTabSz="1645514" rtl="0" eaLnBrk="1" latinLnBrk="0" hangingPunct="1">
        <a:spcBef>
          <a:spcPct val="20000"/>
        </a:spcBef>
        <a:buFont typeface="Arial"/>
        <a:buChar char="–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404808" indent="-822755" algn="l" defTabSz="1645514" rtl="0" eaLnBrk="1" latinLnBrk="0" hangingPunct="1">
        <a:spcBef>
          <a:spcPct val="20000"/>
        </a:spcBef>
        <a:buFont typeface="Arial"/>
        <a:buChar char="»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0318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5833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1347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3986861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514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024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936539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582049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227563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873077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518591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4102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402800" y="19162873"/>
            <a:ext cx="9366288" cy="202072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 smtClean="0">
                <a:solidFill>
                  <a:srgbClr val="254061"/>
                </a:solidFill>
                <a:latin typeface="Gotham Medium"/>
                <a:cs typeface="Gotham Medium"/>
              </a:rPr>
              <a:t>Learn More</a:t>
            </a:r>
            <a:endParaRPr lang="en-US" sz="3800" dirty="0" smtClean="0">
              <a:latin typeface="Gotham Book"/>
              <a:cs typeface="Gotham Book"/>
            </a:endParaRPr>
          </a:p>
          <a:p>
            <a:pPr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For more information about the DRS visit </a:t>
            </a:r>
          </a:p>
          <a:p>
            <a:pPr>
              <a:lnSpc>
                <a:spcPct val="110000"/>
              </a:lnSpc>
            </a:pPr>
            <a:r>
              <a:rPr lang="en-US" sz="2300" dirty="0" err="1" smtClean="0">
                <a:solidFill>
                  <a:srgbClr val="2B84D2"/>
                </a:solidFill>
                <a:latin typeface="Helvetica"/>
                <a:cs typeface="Helvetica"/>
              </a:rPr>
              <a:t>dsg.neu.edu</a:t>
            </a:r>
            <a:r>
              <a:rPr lang="en-US" sz="2300" dirty="0">
                <a:solidFill>
                  <a:srgbClr val="2B84D2"/>
                </a:solidFill>
                <a:latin typeface="Helvetica"/>
                <a:cs typeface="Helvetica"/>
              </a:rPr>
              <a:t>/resources/</a:t>
            </a:r>
            <a:r>
              <a:rPr lang="en-US" sz="2300" dirty="0" err="1" smtClean="0">
                <a:solidFill>
                  <a:srgbClr val="2B84D2"/>
                </a:solidFill>
                <a:latin typeface="Helvetica"/>
                <a:cs typeface="Helvetica"/>
              </a:rPr>
              <a:t>drs</a:t>
            </a:r>
            <a:r>
              <a:rPr lang="en-US" sz="2300" dirty="0" smtClean="0">
                <a:solidFill>
                  <a:srgbClr val="2B84D2"/>
                </a:solidFill>
                <a:latin typeface="Helvetica"/>
                <a:cs typeface="Helvetica"/>
              </a:rPr>
              <a:t> </a:t>
            </a:r>
            <a:r>
              <a:rPr lang="en-US" sz="2300" dirty="0" smtClean="0">
                <a:latin typeface="Helvetica"/>
                <a:cs typeface="Helvetica"/>
              </a:rPr>
              <a:t>or  </a:t>
            </a:r>
          </a:p>
          <a:p>
            <a:pPr>
              <a:lnSpc>
                <a:spcPct val="110000"/>
              </a:lnSpc>
            </a:pPr>
            <a:r>
              <a:rPr lang="en-US" sz="2300" dirty="0" err="1" smtClean="0">
                <a:solidFill>
                  <a:srgbClr val="2B84D2"/>
                </a:solidFill>
                <a:latin typeface="Helvetica"/>
                <a:cs typeface="Helvetica"/>
              </a:rPr>
              <a:t>github.com</a:t>
            </a:r>
            <a:r>
              <a:rPr lang="en-US" sz="2300" dirty="0">
                <a:solidFill>
                  <a:srgbClr val="2B84D2"/>
                </a:solidFill>
                <a:latin typeface="Helvetica"/>
                <a:cs typeface="Helvetica"/>
              </a:rPr>
              <a:t>/NEU-Libraries/</a:t>
            </a:r>
            <a:r>
              <a:rPr lang="en-US" sz="2300" dirty="0" err="1">
                <a:solidFill>
                  <a:srgbClr val="2B84D2"/>
                </a:solidFill>
                <a:latin typeface="Helvetica"/>
                <a:cs typeface="Helvetica"/>
              </a:rPr>
              <a:t>cerberus</a:t>
            </a:r>
            <a:endParaRPr lang="en-US" sz="2300" dirty="0">
              <a:solidFill>
                <a:srgbClr val="2B84D2"/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90230" y="7262511"/>
            <a:ext cx="10404010" cy="8739489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 smtClean="0">
                <a:solidFill>
                  <a:srgbClr val="254061"/>
                </a:solidFill>
                <a:latin typeface="Gotham Medium"/>
                <a:cs typeface="Gotham Medium"/>
              </a:rPr>
              <a:t>Communities &amp; Smart Collections</a:t>
            </a:r>
          </a:p>
          <a:p>
            <a:pPr algn="just">
              <a:lnSpc>
                <a:spcPct val="30000"/>
              </a:lnSpc>
            </a:pPr>
            <a:endParaRPr lang="en-US" sz="2500" dirty="0" smtClean="0">
              <a:latin typeface="Gotham Book"/>
              <a:cs typeface="Gotham Book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DRS </a:t>
            </a:r>
            <a:r>
              <a:rPr lang="en-US" sz="2300" dirty="0" smtClean="0">
                <a:latin typeface="Helvetica"/>
                <a:cs typeface="Helvetica"/>
              </a:rPr>
              <a:t>community structure uses three types of compilations to organize content:</a:t>
            </a: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b="1" dirty="0">
                <a:latin typeface="Helvetica"/>
                <a:cs typeface="Helvetica"/>
              </a:rPr>
              <a:t>Community</a:t>
            </a:r>
            <a:r>
              <a:rPr lang="en-US" sz="2300" dirty="0">
                <a:latin typeface="Helvetica"/>
                <a:cs typeface="Helvetica"/>
              </a:rPr>
              <a:t>: A </a:t>
            </a:r>
            <a:r>
              <a:rPr lang="en-US" sz="2300" dirty="0" smtClean="0">
                <a:latin typeface="Helvetica"/>
                <a:cs typeface="Helvetica"/>
              </a:rPr>
              <a:t>compilation that belongs </a:t>
            </a:r>
            <a:r>
              <a:rPr lang="en-US" sz="2300" dirty="0">
                <a:latin typeface="Helvetica"/>
                <a:cs typeface="Helvetica"/>
              </a:rPr>
              <a:t>to the DRS canonical graph. </a:t>
            </a:r>
            <a:r>
              <a:rPr lang="en-US" sz="2300" dirty="0" smtClean="0">
                <a:latin typeface="Helvetica"/>
                <a:cs typeface="Helvetica"/>
              </a:rPr>
              <a:t>A community </a:t>
            </a:r>
            <a:r>
              <a:rPr lang="en-US" sz="2300" dirty="0">
                <a:latin typeface="Helvetica"/>
                <a:cs typeface="Helvetica"/>
              </a:rPr>
              <a:t>can </a:t>
            </a:r>
            <a:r>
              <a:rPr lang="en-US" sz="2300" dirty="0" smtClean="0">
                <a:latin typeface="Helvetica"/>
                <a:cs typeface="Helvetica"/>
              </a:rPr>
              <a:t>contain </a:t>
            </a:r>
            <a:r>
              <a:rPr lang="en-US" sz="2300" dirty="0" smtClean="0">
                <a:latin typeface="Helvetica"/>
                <a:cs typeface="Helvetica"/>
              </a:rPr>
              <a:t>faculty users, </a:t>
            </a:r>
            <a:r>
              <a:rPr lang="en-US" sz="2300" dirty="0">
                <a:latin typeface="Helvetica"/>
                <a:cs typeface="Helvetica"/>
              </a:rPr>
              <a:t>collections, or </a:t>
            </a:r>
            <a:r>
              <a:rPr lang="en-US" sz="2300" dirty="0" smtClean="0">
                <a:latin typeface="Helvetica"/>
                <a:cs typeface="Helvetica"/>
              </a:rPr>
              <a:t>other communities – it cannot contain files</a:t>
            </a:r>
            <a:r>
              <a:rPr lang="en-US" sz="2300" dirty="0">
                <a:latin typeface="Helvetica"/>
                <a:cs typeface="Helvetica"/>
              </a:rPr>
              <a:t>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b="1" dirty="0">
                <a:latin typeface="Helvetica"/>
                <a:cs typeface="Helvetica"/>
              </a:rPr>
              <a:t>Smart Collection</a:t>
            </a:r>
            <a:r>
              <a:rPr lang="en-US" sz="2300" dirty="0">
                <a:latin typeface="Helvetica"/>
                <a:cs typeface="Helvetica"/>
              </a:rPr>
              <a:t>: A collection that belongs to a faculty user that is </a:t>
            </a:r>
            <a:r>
              <a:rPr lang="en-US" sz="2300" dirty="0" smtClean="0">
                <a:latin typeface="Helvetica"/>
                <a:cs typeface="Helvetica"/>
              </a:rPr>
              <a:t>directly connected to the </a:t>
            </a:r>
            <a:r>
              <a:rPr lang="en-US" sz="2300" dirty="0">
                <a:latin typeface="Helvetica"/>
                <a:cs typeface="Helvetica"/>
              </a:rPr>
              <a:t>user's community.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b="1" dirty="0" smtClean="0">
                <a:latin typeface="Helvetica"/>
                <a:cs typeface="Helvetica"/>
              </a:rPr>
              <a:t>Collection</a:t>
            </a:r>
            <a:r>
              <a:rPr lang="en-US" sz="2300" dirty="0">
                <a:latin typeface="Helvetica"/>
                <a:cs typeface="Helvetica"/>
              </a:rPr>
              <a:t>: A typical </a:t>
            </a:r>
            <a:r>
              <a:rPr lang="en-US" sz="2300" dirty="0" smtClean="0">
                <a:latin typeface="Helvetica"/>
                <a:cs typeface="Helvetica"/>
              </a:rPr>
              <a:t>compilation of </a:t>
            </a:r>
            <a:r>
              <a:rPr lang="en-US" sz="2300" dirty="0">
                <a:latin typeface="Helvetica"/>
                <a:cs typeface="Helvetica"/>
              </a:rPr>
              <a:t>files.</a:t>
            </a:r>
          </a:p>
          <a:p>
            <a:pPr algn="just">
              <a:lnSpc>
                <a:spcPct val="50000"/>
              </a:lnSpc>
            </a:pPr>
            <a:r>
              <a:rPr lang="en-US" sz="2300" dirty="0" smtClean="0">
                <a:latin typeface="Helvetica"/>
                <a:cs typeface="Helvetica"/>
              </a:rPr>
              <a:t> </a:t>
            </a: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top-level Northeastern </a:t>
            </a:r>
            <a:r>
              <a:rPr lang="en-US" sz="2300" dirty="0" smtClean="0">
                <a:latin typeface="Helvetica"/>
                <a:cs typeface="Helvetica"/>
              </a:rPr>
              <a:t>University community </a:t>
            </a:r>
            <a:r>
              <a:rPr lang="en-US" sz="2300" dirty="0">
                <a:latin typeface="Helvetica"/>
                <a:cs typeface="Helvetica"/>
              </a:rPr>
              <a:t>contains communities that represent each school or administrative </a:t>
            </a:r>
            <a:r>
              <a:rPr lang="en-US" sz="2300" dirty="0" smtClean="0">
                <a:latin typeface="Helvetica"/>
                <a:cs typeface="Helvetica"/>
              </a:rPr>
              <a:t>unit, and each of those communities can contain more communities that represent departments </a:t>
            </a:r>
            <a:r>
              <a:rPr lang="en-US" sz="2300" dirty="0">
                <a:latin typeface="Helvetica"/>
                <a:cs typeface="Helvetica"/>
              </a:rPr>
              <a:t>and research </a:t>
            </a:r>
            <a:r>
              <a:rPr lang="en-US" sz="2300" dirty="0" smtClean="0">
                <a:latin typeface="Helvetica"/>
                <a:cs typeface="Helvetica"/>
              </a:rPr>
              <a:t>groups.</a:t>
            </a:r>
            <a:endParaRPr lang="en-US" sz="2300" dirty="0">
              <a:latin typeface="Helvetica"/>
              <a:cs typeface="Helvetica"/>
            </a:endParaRP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Faculty </a:t>
            </a:r>
            <a:r>
              <a:rPr lang="en-US" sz="2300" dirty="0">
                <a:latin typeface="Helvetica"/>
                <a:cs typeface="Helvetica"/>
              </a:rPr>
              <a:t>users are connected to communities, </a:t>
            </a:r>
            <a:r>
              <a:rPr lang="en-US" sz="2300" dirty="0" smtClean="0">
                <a:latin typeface="Helvetica"/>
                <a:cs typeface="Helvetica"/>
              </a:rPr>
              <a:t>which allows files </a:t>
            </a:r>
            <a:r>
              <a:rPr lang="en-US" sz="2300" dirty="0">
                <a:latin typeface="Helvetica"/>
                <a:cs typeface="Helvetica"/>
              </a:rPr>
              <a:t>stored in </a:t>
            </a:r>
            <a:r>
              <a:rPr lang="en-US" sz="2300" dirty="0" smtClean="0">
                <a:latin typeface="Helvetica"/>
                <a:cs typeface="Helvetica"/>
              </a:rPr>
              <a:t>their Smart </a:t>
            </a:r>
            <a:r>
              <a:rPr lang="en-US" sz="2300" dirty="0">
                <a:latin typeface="Helvetica"/>
                <a:cs typeface="Helvetica"/>
              </a:rPr>
              <a:t>Collections to be dynamically </a:t>
            </a:r>
            <a:r>
              <a:rPr lang="en-US" sz="2300" dirty="0" smtClean="0">
                <a:latin typeface="Helvetica"/>
                <a:cs typeface="Helvetica"/>
              </a:rPr>
              <a:t>represented at </a:t>
            </a:r>
            <a:r>
              <a:rPr lang="en-US" sz="2300" dirty="0">
                <a:latin typeface="Helvetica"/>
                <a:cs typeface="Helvetica"/>
              </a:rPr>
              <a:t>the community </a:t>
            </a:r>
            <a:r>
              <a:rPr lang="en-US" sz="2300" dirty="0" smtClean="0">
                <a:latin typeface="Helvetica"/>
                <a:cs typeface="Helvetica"/>
              </a:rPr>
              <a:t>level, as well. </a:t>
            </a:r>
            <a:endParaRPr lang="en-US" sz="2300" dirty="0">
              <a:latin typeface="Helvetica"/>
              <a:cs typeface="Helvetica"/>
            </a:endParaRP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Homepage </a:t>
            </a:r>
            <a:r>
              <a:rPr lang="en-US" sz="2300" dirty="0">
                <a:latin typeface="Helvetica"/>
                <a:cs typeface="Helvetica"/>
              </a:rPr>
              <a:t>Featured Content and community collections that serve up the faculty users' scholarly content are not really collections; they </a:t>
            </a:r>
            <a:r>
              <a:rPr lang="en-US" sz="2300" dirty="0" smtClean="0">
                <a:latin typeface="Helvetica"/>
                <a:cs typeface="Helvetica"/>
              </a:rPr>
              <a:t>are dynamic </a:t>
            </a:r>
            <a:r>
              <a:rPr lang="en-US" sz="2300" dirty="0">
                <a:latin typeface="Helvetica"/>
                <a:cs typeface="Helvetica"/>
              </a:rPr>
              <a:t>aggregations of the content stored in </a:t>
            </a:r>
            <a:r>
              <a:rPr lang="en-US" sz="2300" dirty="0" smtClean="0">
                <a:latin typeface="Helvetica"/>
                <a:cs typeface="Helvetica"/>
              </a:rPr>
              <a:t>Smart Collections.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402801" y="3522802"/>
            <a:ext cx="9836328" cy="5821768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 smtClean="0">
                <a:solidFill>
                  <a:srgbClr val="254061"/>
                </a:solidFill>
                <a:latin typeface="Gotham Medium"/>
                <a:cs typeface="Gotham Medium"/>
              </a:rPr>
              <a:t>Making the Connection</a:t>
            </a:r>
          </a:p>
          <a:p>
            <a:pPr>
              <a:lnSpc>
                <a:spcPct val="30000"/>
              </a:lnSpc>
            </a:pPr>
            <a:endParaRPr lang="en-US" sz="1400" dirty="0" smtClean="0">
              <a:latin typeface="Gotham Book"/>
              <a:cs typeface="Gotham Book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DRS uses the relationships between faculty users, </a:t>
            </a:r>
            <a:r>
              <a:rPr lang="en-US" sz="2300" dirty="0" smtClean="0">
                <a:latin typeface="Helvetica"/>
                <a:cs typeface="Helvetica"/>
              </a:rPr>
              <a:t>Smart Collections</a:t>
            </a:r>
            <a:r>
              <a:rPr lang="en-US" sz="2300" dirty="0">
                <a:latin typeface="Helvetica"/>
                <a:cs typeface="Helvetica"/>
              </a:rPr>
              <a:t>, and communities to aggregate content stored in Smart Collections up through the community structure</a:t>
            </a:r>
            <a:r>
              <a:rPr lang="en-US" sz="2300" dirty="0" smtClean="0">
                <a:latin typeface="Helvetica"/>
                <a:cs typeface="Helvetica"/>
              </a:rPr>
              <a:t>:</a:t>
            </a:r>
          </a:p>
          <a:p>
            <a:pPr algn="just">
              <a:lnSpc>
                <a:spcPct val="50000"/>
              </a:lnSpc>
            </a:pPr>
            <a:endParaRPr lang="en-US" sz="2300" dirty="0">
              <a:latin typeface="Helvetica"/>
              <a:cs typeface="Helvetica"/>
            </a:endParaRP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Faculty Smart Collections are directly connected to the user with Fedora's predefined </a:t>
            </a:r>
            <a:r>
              <a:rPr lang="en-US" sz="2300" b="1" dirty="0">
                <a:latin typeface="Helvetica"/>
                <a:cs typeface="Helvetica"/>
              </a:rPr>
              <a:t>&lt;ns1:isMemberOf&gt;</a:t>
            </a:r>
            <a:r>
              <a:rPr lang="en-US" sz="2300" dirty="0">
                <a:latin typeface="Helvetica"/>
                <a:cs typeface="Helvetica"/>
              </a:rPr>
              <a:t> statement.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The Hydra properties </a:t>
            </a:r>
            <a:r>
              <a:rPr lang="en-US" sz="2300" dirty="0" err="1">
                <a:latin typeface="Helvetica"/>
                <a:cs typeface="Helvetica"/>
              </a:rPr>
              <a:t>datastream</a:t>
            </a:r>
            <a:r>
              <a:rPr lang="en-US" sz="2300" dirty="0">
                <a:latin typeface="Helvetica"/>
                <a:cs typeface="Helvetica"/>
              </a:rPr>
              <a:t> defines the type of </a:t>
            </a:r>
            <a:r>
              <a:rPr lang="en-US" sz="2300" dirty="0" smtClean="0">
                <a:latin typeface="Helvetica"/>
                <a:cs typeface="Helvetica"/>
              </a:rPr>
              <a:t>Smart Collection (“</a:t>
            </a:r>
            <a:r>
              <a:rPr lang="en-US" sz="2300" b="1" dirty="0" smtClean="0">
                <a:latin typeface="Helvetica"/>
                <a:cs typeface="Helvetica"/>
              </a:rPr>
              <a:t>Research Publications</a:t>
            </a:r>
            <a:r>
              <a:rPr lang="en-US" sz="2300" dirty="0" smtClean="0">
                <a:latin typeface="Helvetica"/>
                <a:cs typeface="Helvetica"/>
              </a:rPr>
              <a:t>”).</a:t>
            </a:r>
            <a:endParaRPr lang="en-US" sz="2300" dirty="0">
              <a:latin typeface="Helvetica"/>
              <a:cs typeface="Helvetica"/>
            </a:endParaRP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Faculty are connected to communities </a:t>
            </a:r>
            <a:r>
              <a:rPr lang="en-US" sz="2300" dirty="0" smtClean="0">
                <a:latin typeface="Helvetica"/>
                <a:cs typeface="Helvetica"/>
              </a:rPr>
              <a:t>using the locally </a:t>
            </a:r>
            <a:r>
              <a:rPr lang="en-US" sz="2300" dirty="0">
                <a:latin typeface="Helvetica"/>
                <a:cs typeface="Helvetica"/>
              </a:rPr>
              <a:t>defined </a:t>
            </a:r>
            <a:r>
              <a:rPr lang="en-US" sz="2300" b="1" dirty="0">
                <a:latin typeface="Helvetica"/>
                <a:cs typeface="Helvetica"/>
              </a:rPr>
              <a:t>&lt;</a:t>
            </a:r>
            <a:r>
              <a:rPr lang="en-US" sz="2300" b="1" dirty="0" err="1">
                <a:latin typeface="Helvetica"/>
                <a:cs typeface="Helvetica"/>
              </a:rPr>
              <a:t>drs:hasAffiliation</a:t>
            </a:r>
            <a:r>
              <a:rPr lang="en-US" sz="2300" b="1" dirty="0">
                <a:latin typeface="Helvetica"/>
                <a:cs typeface="Helvetica"/>
              </a:rPr>
              <a:t>&gt; </a:t>
            </a:r>
            <a:r>
              <a:rPr lang="en-US" sz="2300" dirty="0">
                <a:latin typeface="Helvetica"/>
                <a:cs typeface="Helvetica"/>
              </a:rPr>
              <a:t>RDF statement in the RELS-EXT</a:t>
            </a:r>
            <a:r>
              <a:rPr lang="en-US" sz="2300" dirty="0" smtClean="0">
                <a:latin typeface="Helvetica"/>
                <a:cs typeface="Helvetica"/>
              </a:rPr>
              <a:t>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 smtClean="0">
                <a:latin typeface="Helvetica"/>
                <a:cs typeface="Helvetica"/>
              </a:rPr>
              <a:t>An </a:t>
            </a:r>
            <a:r>
              <a:rPr lang="en-US" sz="2300" dirty="0">
                <a:latin typeface="Helvetica"/>
                <a:cs typeface="Helvetica"/>
              </a:rPr>
              <a:t>extension field for scholarly object metadata is included in the descriptive MODS record for each object stored in a Smart Collection (“</a:t>
            </a:r>
            <a:r>
              <a:rPr lang="en-US" sz="2300" b="1" dirty="0">
                <a:latin typeface="Helvetica"/>
                <a:cs typeface="Helvetica"/>
              </a:rPr>
              <a:t>Research Publications</a:t>
            </a:r>
            <a:r>
              <a:rPr lang="en-US" sz="2300" dirty="0">
                <a:latin typeface="Helvetica"/>
                <a:cs typeface="Helvetica"/>
              </a:rPr>
              <a:t>”).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402800" y="14216346"/>
            <a:ext cx="9712393" cy="5290854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500" dirty="0" smtClean="0">
                <a:solidFill>
                  <a:srgbClr val="254061"/>
                </a:solidFill>
                <a:latin typeface="Gotham Medium"/>
                <a:cs typeface="Gotham Medium"/>
              </a:rPr>
              <a:t>Advantages</a:t>
            </a:r>
          </a:p>
          <a:p>
            <a:pPr>
              <a:lnSpc>
                <a:spcPct val="30000"/>
              </a:lnSpc>
            </a:pPr>
            <a:endParaRPr lang="en-US" sz="1400" dirty="0" smtClean="0">
              <a:latin typeface="Gotham Book"/>
              <a:cs typeface="Gotham Book"/>
            </a:endParaRP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Valuable repository content can be discovered through multiple search and browse options.</a:t>
            </a: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 smtClean="0">
                <a:latin typeface="Helvetica"/>
                <a:cs typeface="Helvetica"/>
              </a:rPr>
              <a:t>Communities </a:t>
            </a:r>
            <a:r>
              <a:rPr lang="en-US" sz="2300" dirty="0">
                <a:latin typeface="Helvetica"/>
                <a:cs typeface="Helvetica"/>
              </a:rPr>
              <a:t>and collections are easily organized according to an existing authoritative framework.</a:t>
            </a: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The repository structure follows a model that is quickly understood by Northeastern users.</a:t>
            </a:r>
          </a:p>
          <a:p>
            <a:pPr>
              <a:lnSpc>
                <a:spcPct val="50000"/>
              </a:lnSpc>
            </a:pPr>
            <a:endParaRPr lang="en-US" sz="1000" dirty="0" smtClean="0">
              <a:latin typeface="Helvetica"/>
              <a:cs typeface="Helvetica"/>
            </a:endParaRPr>
          </a:p>
          <a:p>
            <a:pPr>
              <a:lnSpc>
                <a:spcPct val="70000"/>
              </a:lnSpc>
            </a:pPr>
            <a:endParaRPr lang="en-US" sz="800" dirty="0" smtClean="0">
              <a:latin typeface="Helvetica"/>
              <a:cs typeface="Helvetica"/>
            </a:endParaRPr>
          </a:p>
          <a:p>
            <a:pPr>
              <a:lnSpc>
                <a:spcPct val="90000"/>
              </a:lnSpc>
            </a:pPr>
            <a:r>
              <a:rPr lang="en-US" sz="3500" dirty="0" smtClean="0">
                <a:solidFill>
                  <a:srgbClr val="254061"/>
                </a:solidFill>
                <a:latin typeface="Gotham Medium"/>
                <a:cs typeface="Gotham Medium"/>
              </a:rPr>
              <a:t>Disadvantages</a:t>
            </a:r>
          </a:p>
          <a:p>
            <a:pPr>
              <a:lnSpc>
                <a:spcPct val="30000"/>
              </a:lnSpc>
            </a:pPr>
            <a:endParaRPr lang="en-US" sz="1400" dirty="0" smtClean="0">
              <a:latin typeface="Gotham Book"/>
              <a:cs typeface="Gotham Book"/>
            </a:endParaRP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The repository structure must be actively maintained as the university evolves.</a:t>
            </a: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User education is needed for Smart Collections to be effective.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5462" y="612584"/>
            <a:ext cx="32107476" cy="1517256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7700" b="1" dirty="0" smtClean="0">
                <a:latin typeface="Gotham Bold"/>
                <a:cs typeface="Gotham Bold"/>
              </a:rPr>
              <a:t>Using Communities to Highlight </a:t>
            </a:r>
            <a:r>
              <a:rPr lang="en-US" sz="7700" b="1" dirty="0">
                <a:latin typeface="Gotham Bold"/>
                <a:cs typeface="Gotham Bold"/>
              </a:rPr>
              <a:t>Scholarly Content in </a:t>
            </a:r>
            <a:r>
              <a:rPr lang="en-US" sz="7700" b="1" dirty="0" smtClean="0">
                <a:latin typeface="Gotham Bold"/>
                <a:cs typeface="Gotham Bold"/>
              </a:rPr>
              <a:t>Hydra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71808" y="1752600"/>
            <a:ext cx="14374784" cy="11633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000000"/>
                </a:solidFill>
                <a:latin typeface="Gotham Bold"/>
                <a:cs typeface="Gotham Bold"/>
              </a:rPr>
              <a:t>Northeastern University Library</a:t>
            </a:r>
            <a:endParaRPr lang="en-US" sz="5400" dirty="0">
              <a:solidFill>
                <a:srgbClr val="000000"/>
              </a:solidFill>
              <a:latin typeface="Gotham Bold"/>
              <a:cs typeface="Gotham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62565" y="2522088"/>
            <a:ext cx="16593270" cy="1440312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Gotham Medium"/>
                <a:cs typeface="Gotham Medium"/>
              </a:rPr>
              <a:t>Sarah Sweeney  </a:t>
            </a:r>
            <a:r>
              <a:rPr lang="en-US" sz="3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sj.sweeney</a:t>
            </a:r>
            <a:r>
              <a:rPr lang="en-US" sz="3600" dirty="0" err="1">
                <a:solidFill>
                  <a:srgbClr val="000000"/>
                </a:solidFill>
                <a:latin typeface="Gotham Medium"/>
                <a:cs typeface="Gotham Medium"/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neu.edu</a:t>
            </a:r>
            <a:r>
              <a:rPr lang="en-US" sz="3600" dirty="0" smtClean="0">
                <a:solidFill>
                  <a:srgbClr val="000000"/>
                </a:solidFill>
                <a:latin typeface="Gotham Medium"/>
                <a:cs typeface="Gotham Medium"/>
              </a:rPr>
              <a:t>  </a:t>
            </a:r>
          </a:p>
          <a:p>
            <a:pPr algn="ctr"/>
            <a:r>
              <a:rPr lang="en-US" sz="3600" dirty="0" err="1" smtClean="0">
                <a:solidFill>
                  <a:srgbClr val="2B84D2"/>
                </a:solidFill>
                <a:latin typeface="Gotham Medium"/>
                <a:cs typeface="Gotham Medium"/>
              </a:rPr>
              <a:t>repository.library.northeastern.edu</a:t>
            </a:r>
            <a:endParaRPr lang="en-US" sz="3600" dirty="0">
              <a:solidFill>
                <a:srgbClr val="2B84D2"/>
              </a:solidFill>
              <a:latin typeface="Gotham Medium"/>
              <a:cs typeface="Gotham Medium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659" y="3505200"/>
            <a:ext cx="21785581" cy="3995114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3800" dirty="0" smtClean="0">
                <a:solidFill>
                  <a:schemeClr val="accent1">
                    <a:lumMod val="50000"/>
                  </a:schemeClr>
                </a:solidFill>
                <a:latin typeface="Gotham Medium"/>
                <a:cs typeface="Gotham Medium"/>
              </a:rPr>
              <a:t>The DRS Community Structure</a:t>
            </a:r>
          </a:p>
          <a:p>
            <a:pPr algn="just">
              <a:lnSpc>
                <a:spcPct val="30000"/>
              </a:lnSpc>
            </a:pPr>
            <a:endParaRPr lang="en-US" sz="2000" dirty="0" smtClean="0">
              <a:latin typeface="Gotham Book"/>
              <a:cs typeface="Gotham Book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Digital Repository Service (DRS) was designed to manage and preserve scholarly, administrative, and archival assets created </a:t>
            </a:r>
            <a:r>
              <a:rPr lang="en-US" sz="2300" dirty="0" smtClean="0">
                <a:latin typeface="Helvetica"/>
                <a:cs typeface="Helvetica"/>
              </a:rPr>
              <a:t>by the Northeastern University community. </a:t>
            </a:r>
            <a:r>
              <a:rPr lang="en-US" sz="2300" dirty="0">
                <a:latin typeface="Helvetica"/>
                <a:cs typeface="Helvetica"/>
              </a:rPr>
              <a:t>Early on in the development of the DRS we recognized the need to highlight scholarly </a:t>
            </a:r>
            <a:r>
              <a:rPr lang="en-US" sz="2300" dirty="0" smtClean="0">
                <a:latin typeface="Helvetica"/>
                <a:cs typeface="Helvetica"/>
              </a:rPr>
              <a:t>research </a:t>
            </a:r>
            <a:r>
              <a:rPr lang="en-US" sz="2300" dirty="0">
                <a:latin typeface="Helvetica"/>
                <a:cs typeface="Helvetica"/>
              </a:rPr>
              <a:t>publications, presentations, </a:t>
            </a:r>
            <a:r>
              <a:rPr lang="en-US" sz="2300" dirty="0" smtClean="0">
                <a:latin typeface="Helvetica"/>
                <a:cs typeface="Helvetica"/>
              </a:rPr>
              <a:t>and datasets created by faculty. </a:t>
            </a:r>
            <a:r>
              <a:rPr lang="en-US" sz="2300" dirty="0">
                <a:latin typeface="Helvetica"/>
                <a:cs typeface="Helvetica"/>
              </a:rPr>
              <a:t>In order to </a:t>
            </a:r>
            <a:r>
              <a:rPr lang="en-US" sz="2300" dirty="0" smtClean="0">
                <a:latin typeface="Helvetica"/>
                <a:cs typeface="Helvetica"/>
              </a:rPr>
              <a:t>distinguish the </a:t>
            </a:r>
            <a:r>
              <a:rPr lang="en-US" sz="2300" dirty="0">
                <a:latin typeface="Helvetica"/>
                <a:cs typeface="Helvetica"/>
              </a:rPr>
              <a:t>scholarly content stored in faculty </a:t>
            </a:r>
            <a:r>
              <a:rPr lang="en-US" sz="2300" dirty="0" smtClean="0">
                <a:latin typeface="Helvetica"/>
                <a:cs typeface="Helvetica"/>
              </a:rPr>
              <a:t>collections from other repository content, </a:t>
            </a:r>
            <a:r>
              <a:rPr lang="en-US" sz="2300" dirty="0">
                <a:latin typeface="Helvetica"/>
                <a:cs typeface="Helvetica"/>
              </a:rPr>
              <a:t>we </a:t>
            </a:r>
            <a:r>
              <a:rPr lang="en-US" sz="2300" dirty="0" smtClean="0">
                <a:latin typeface="Helvetica"/>
                <a:cs typeface="Helvetica"/>
              </a:rPr>
              <a:t>decided </a:t>
            </a:r>
            <a:r>
              <a:rPr lang="en-US" sz="2300" dirty="0">
                <a:latin typeface="Helvetica"/>
                <a:cs typeface="Helvetica"/>
              </a:rPr>
              <a:t>to model the DRS collection structure after the </a:t>
            </a:r>
            <a:r>
              <a:rPr lang="en-US" sz="2300" dirty="0" smtClean="0">
                <a:latin typeface="Helvetica"/>
                <a:cs typeface="Helvetica"/>
              </a:rPr>
              <a:t>Northeastern University </a:t>
            </a:r>
            <a:r>
              <a:rPr lang="en-US" sz="2300" dirty="0">
                <a:latin typeface="Helvetica"/>
                <a:cs typeface="Helvetica"/>
              </a:rPr>
              <a:t>community structure and create relationships between faculty, their scholarly collections, and their respective NU communities, effectively allowing the </a:t>
            </a:r>
            <a:r>
              <a:rPr lang="en-US" sz="2300" dirty="0" smtClean="0">
                <a:latin typeface="Helvetica"/>
                <a:cs typeface="Helvetica"/>
              </a:rPr>
              <a:t>repository to </a:t>
            </a:r>
            <a:r>
              <a:rPr lang="en-US" sz="2300" dirty="0">
                <a:latin typeface="Helvetica"/>
                <a:cs typeface="Helvetica"/>
              </a:rPr>
              <a:t>query collections for just </a:t>
            </a:r>
            <a:r>
              <a:rPr lang="en-US" sz="2300" dirty="0" smtClean="0">
                <a:latin typeface="Helvetica"/>
                <a:cs typeface="Helvetica"/>
              </a:rPr>
              <a:t>scholarly </a:t>
            </a:r>
            <a:r>
              <a:rPr lang="en-US" sz="2300" dirty="0">
                <a:latin typeface="Helvetica"/>
                <a:cs typeface="Helvetica"/>
              </a:rPr>
              <a:t>content deposited by </a:t>
            </a:r>
            <a:r>
              <a:rPr lang="en-US" sz="2300" dirty="0" smtClean="0">
                <a:latin typeface="Helvetica"/>
                <a:cs typeface="Helvetica"/>
              </a:rPr>
              <a:t>faculty.</a:t>
            </a:r>
            <a:endParaRPr lang="en-US" sz="2300" dirty="0">
              <a:latin typeface="Helvetica"/>
              <a:cs typeface="Helvetica"/>
            </a:endParaRP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community </a:t>
            </a:r>
            <a:r>
              <a:rPr lang="en-US" sz="2300" dirty="0" smtClean="0">
                <a:latin typeface="Helvetica"/>
                <a:cs typeface="Helvetica"/>
              </a:rPr>
              <a:t>framework has </a:t>
            </a:r>
            <a:r>
              <a:rPr lang="en-US" sz="2300" dirty="0">
                <a:latin typeface="Helvetica"/>
                <a:cs typeface="Helvetica"/>
              </a:rPr>
              <a:t>not just neatly organized repository content according to the existing </a:t>
            </a:r>
            <a:r>
              <a:rPr lang="en-US" sz="2300" dirty="0" smtClean="0">
                <a:latin typeface="Helvetica"/>
                <a:cs typeface="Helvetica"/>
              </a:rPr>
              <a:t>Northeastern college and department </a:t>
            </a:r>
            <a:r>
              <a:rPr lang="en-US" sz="2300" dirty="0">
                <a:latin typeface="Helvetica"/>
                <a:cs typeface="Helvetica"/>
              </a:rPr>
              <a:t>structure, it has made it easier for the system to leverage the relationships between objects to enhance the discoverability of scholarly content in the repository.</a:t>
            </a:r>
            <a:endParaRPr lang="en-US" sz="2300" dirty="0" smtClean="0">
              <a:latin typeface="Helvetica"/>
              <a:cs typeface="Helvetica"/>
            </a:endParaRPr>
          </a:p>
        </p:txBody>
      </p:sp>
      <p:pic>
        <p:nvPicPr>
          <p:cNvPr id="3" name="Picture 2" descr="D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38"/>
          <a:stretch/>
        </p:blipFill>
        <p:spPr>
          <a:xfrm>
            <a:off x="28744085" y="19735800"/>
            <a:ext cx="3025003" cy="1066800"/>
          </a:xfrm>
          <a:prstGeom prst="rect">
            <a:avLst/>
          </a:prstGeom>
        </p:spPr>
      </p:pic>
      <p:pic>
        <p:nvPicPr>
          <p:cNvPr id="2" name="Picture 1" descr="NUgraphPortOpt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" y="7467600"/>
            <a:ext cx="10705795" cy="13523976"/>
          </a:xfrm>
          <a:prstGeom prst="rect">
            <a:avLst/>
          </a:prstGeom>
        </p:spPr>
      </p:pic>
      <p:pic>
        <p:nvPicPr>
          <p:cNvPr id="4" name="Picture 3" descr="promotionalposterOpt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16002000"/>
            <a:ext cx="9601200" cy="5029200"/>
          </a:xfrm>
          <a:prstGeom prst="rect">
            <a:avLst/>
          </a:prstGeom>
        </p:spPr>
      </p:pic>
      <p:pic>
        <p:nvPicPr>
          <p:cNvPr id="6" name="Picture 5" descr="datastream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614" y="9302360"/>
            <a:ext cx="9257386" cy="49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5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12471</TotalTime>
  <Words>552</Words>
  <Application>Microsoft Macintosh PowerPoint</Application>
  <PresentationFormat>Custom</PresentationFormat>
  <Paragraphs>47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161</cp:revision>
  <cp:lastPrinted>2015-06-03T12:53:52Z</cp:lastPrinted>
  <dcterms:created xsi:type="dcterms:W3CDTF">2015-04-30T21:08:20Z</dcterms:created>
  <dcterms:modified xsi:type="dcterms:W3CDTF">2015-06-03T13:45:36Z</dcterms:modified>
</cp:coreProperties>
</file>